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  <p:sldMasterId id="2147483728" r:id="rId2"/>
    <p:sldMasterId id="2147483729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24377650" cy="13716000"/>
  <p:notesSz cx="6858000" cy="9144000"/>
  <p:embeddedFontLst>
    <p:embeddedFont>
      <p:font typeface="Amatic SC" panose="00000500000000000000" pitchFamily="2" charset="-79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lvetica Neue" panose="020B0604020202020204" charset="0"/>
      <p:regular r:id="rId37"/>
      <p:bold r:id="rId38"/>
      <p:italic r:id="rId39"/>
      <p:boldItalic r:id="rId40"/>
    </p:embeddedFont>
    <p:embeddedFont>
      <p:font typeface="Inconsolata" panose="020B0604020202020204" pitchFamily="2" charset="0"/>
      <p:regular r:id="rId41"/>
      <p:bold r:id="rId42"/>
    </p:embeddedFont>
    <p:embeddedFont>
      <p:font typeface="Lato Light" panose="020B0604020202020204" pitchFamily="34" charset="0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Medium" panose="00000600000000000000" pitchFamily="2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Roboto Light" panose="02000000000000000000" pitchFamily="2" charset="0"/>
      <p:regular r:id="rId59"/>
      <p:bold r:id="rId60"/>
      <p:italic r:id="rId61"/>
      <p:boldItalic r:id="rId62"/>
    </p:embeddedFont>
    <p:embeddedFont>
      <p:font typeface="Roboto Medium" panose="02000000000000000000" pitchFamily="2" charset="0"/>
      <p:regular r:id="rId63"/>
      <p:bold r:id="rId64"/>
      <p:italic r:id="rId65"/>
      <p:boldItalic r:id="rId66"/>
    </p:embeddedFont>
    <p:embeddedFont>
      <p:font typeface="Roboto Thin" panose="020B0604020202020204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123AB7-0338-47F4-9267-E11F8B48983F}">
  <a:tblStyle styleId="{55123AB7-0338-47F4-9267-E11F8B489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8" y="42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63" Type="http://schemas.openxmlformats.org/officeDocument/2006/relationships/font" Target="fonts/font33.fntdata"/><Relationship Id="rId68" Type="http://schemas.openxmlformats.org/officeDocument/2006/relationships/font" Target="fonts/font3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3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font" Target="fonts/font39.fntdata"/><Relationship Id="rId8" Type="http://schemas.openxmlformats.org/officeDocument/2006/relationships/slide" Target="slides/slide5.xml"/><Relationship Id="rId51" Type="http://schemas.openxmlformats.org/officeDocument/2006/relationships/font" Target="fonts/font21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font" Target="fonts/font37.fntdata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9.fntdata"/><Relationship Id="rId34" Type="http://schemas.openxmlformats.org/officeDocument/2006/relationships/font" Target="fonts/font4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ede77d5b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ede77d5b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7d0db3f8f7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7d0db3f8f7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g17d0db3f8f7_4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fccc78a4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fccc78a4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7d0db3f8f7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17d0db3f8f7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g17d0db3f8f7_4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1dc1495b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11dc1495b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g11dc1495bd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edacafa26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edacafa26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edacafa26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edacafa26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edacafa2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edacafa2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gedacafa26d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ede77d5ba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ede77d5ba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fccc78a4d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fccc78a4d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1dc1495bd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1dc1495bd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g11dc1495bdb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ec0fbd286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ec0fbd286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ede77d5ba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ede77d5ba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ede77d5ba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ede77d5ba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7d0db3f8f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7d0db3f8f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g17d0db3f8f7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3077ada3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3077ada37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3077ada37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3077ada37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3077ada37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3077ada377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edacafa26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edacafa26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ec0fbd28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ec0fbd28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gec0fbd286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ec0fbd286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ec0fbd286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7d0db3f8f7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7d0db3f8f7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g17d0db3f8f7_4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3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Defensive Security Project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by: Group 6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318" name="Google Shape;1318;p8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02" name="Google Shape;1402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03" name="Google Shape;1403;p9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04" name="Google Shape;1404;p92"/>
          <p:cNvGraphicFramePr/>
          <p:nvPr/>
        </p:nvGraphicFramePr>
        <p:xfrm>
          <a:off x="1296213" y="554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{55123AB7-0338-47F4-9267-E11F8B48983F}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Unusual Excessive Activity -  Successful Logins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Alerts when too many successful login are made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9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Alerts—Windows</a:t>
            </a:r>
            <a:endParaRPr/>
          </a:p>
        </p:txBody>
      </p:sp>
      <p:sp>
        <p:nvSpPr>
          <p:cNvPr id="1411" name="Google Shape;1411;p9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Unusual Excessive Activity - Failed Windows Activity Rule Justification</a:t>
            </a:r>
            <a:endParaRPr/>
          </a:p>
        </p:txBody>
      </p:sp>
      <p:sp>
        <p:nvSpPr>
          <p:cNvPr id="1412" name="Google Shape;1412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13" name="Google Shape;1413;p9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9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-"/>
            </a:pPr>
            <a:r>
              <a:rPr lang="en-US" sz="4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Baseline was chosen as its the average over the course of the day</a:t>
            </a:r>
            <a:endParaRPr sz="4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-"/>
            </a:pPr>
            <a:r>
              <a:rPr lang="en-US" sz="4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threshold was considerably higher as it can vary quite a bit of login through out the day. </a:t>
            </a:r>
            <a:endParaRPr sz="4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420" name="Google Shape;1420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21" name="Google Shape;1421;p9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22" name="Google Shape;1422;p94"/>
          <p:cNvGraphicFramePr/>
          <p:nvPr/>
        </p:nvGraphicFramePr>
        <p:xfrm>
          <a:off x="1296213" y="547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{55123AB7-0338-47F4-9267-E11F8B48983F}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Unusual Excessive Activity -  Failed Windows Activities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alert for when the amount of windows activities per hour with the code failed reaches the threshold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Alerts—Windows</a:t>
            </a:r>
            <a:endParaRPr/>
          </a:p>
        </p:txBody>
      </p:sp>
      <p:sp>
        <p:nvSpPr>
          <p:cNvPr id="1429" name="Google Shape;1429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Excessive Failed Windows Activity Rule Justification</a:t>
            </a:r>
            <a:endParaRPr/>
          </a:p>
        </p:txBody>
      </p:sp>
      <p:sp>
        <p:nvSpPr>
          <p:cNvPr id="1430" name="Google Shape;1430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431" name="Google Shape;1431;p9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95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-"/>
            </a:pPr>
            <a:r>
              <a:rPr lang="en-US" sz="4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Baseline was an average of the course of the day</a:t>
            </a:r>
            <a:endParaRPr sz="4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-"/>
            </a:pPr>
            <a:r>
              <a:rPr lang="en-US" sz="4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threshold was quite low as there should not be a high number of failed windows activities </a:t>
            </a:r>
            <a:endParaRPr sz="4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Dashboards—Windows</a:t>
            </a:r>
            <a:endParaRPr/>
          </a:p>
        </p:txBody>
      </p:sp>
      <p:sp>
        <p:nvSpPr>
          <p:cNvPr id="1439" name="Google Shape;1439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40" name="Google Shape;1440;p9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6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6"/>
          <p:cNvSpPr/>
          <p:nvPr/>
        </p:nvSpPr>
        <p:spPr>
          <a:xfrm>
            <a:off x="1520825" y="8172675"/>
            <a:ext cx="10745100" cy="474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96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96"/>
          <p:cNvSpPr/>
          <p:nvPr/>
        </p:nvSpPr>
        <p:spPr>
          <a:xfrm>
            <a:off x="13347275" y="8222475"/>
            <a:ext cx="10419000" cy="464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96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96"/>
          <p:cNvSpPr txBox="1"/>
          <p:nvPr/>
        </p:nvSpPr>
        <p:spPr>
          <a:xfrm>
            <a:off x="4553375" y="4850475"/>
            <a:ext cx="4293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47" name="Google Shape;1447;p96"/>
          <p:cNvSpPr txBox="1"/>
          <p:nvPr/>
        </p:nvSpPr>
        <p:spPr>
          <a:xfrm>
            <a:off x="16536725" y="4865975"/>
            <a:ext cx="4204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48" name="Google Shape;1448;p96"/>
          <p:cNvSpPr txBox="1"/>
          <p:nvPr/>
        </p:nvSpPr>
        <p:spPr>
          <a:xfrm>
            <a:off x="4498025" y="10146375"/>
            <a:ext cx="440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449" name="Google Shape;1449;p96"/>
          <p:cNvSpPr txBox="1"/>
          <p:nvPr/>
        </p:nvSpPr>
        <p:spPr>
          <a:xfrm>
            <a:off x="16398875" y="10430650"/>
            <a:ext cx="4480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pic>
        <p:nvPicPr>
          <p:cNvPr id="1450" name="Google Shape;145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1977600"/>
            <a:ext cx="22022425" cy="56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625" y="7901300"/>
            <a:ext cx="22859426" cy="474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15</a:t>
            </a:fld>
            <a:endParaRPr sz="1600"/>
          </a:p>
        </p:txBody>
      </p:sp>
      <p:sp>
        <p:nvSpPr>
          <p:cNvPr id="1476" name="Google Shape;1476;p9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Apache Logs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7" name="Google Shape;1477;p9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Reports—Apache</a:t>
            </a:r>
            <a:endParaRPr/>
          </a:p>
        </p:txBody>
      </p:sp>
      <p:sp>
        <p:nvSpPr>
          <p:cNvPr id="1483" name="Google Shape;1483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84" name="Google Shape;1484;p9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reports: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85" name="Google Shape;1485;p99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{55123AB7-0338-47F4-9267-E11F8B48983F}</a:tableStyleId>
              </a:tblPr>
              <a:tblGrid>
                <a:gridCol w="1087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activity and count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shows the http method and the count of each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the reference domains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shows the different domains that referenced the webapp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</p:txBody>
      </p:sp>
      <p:sp>
        <p:nvSpPr>
          <p:cNvPr id="1492" name="Google Shape;1492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493" name="Google Shape;1493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00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00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00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00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498" name="Google Shape;1498;p100"/>
          <p:cNvSpPr txBox="1"/>
          <p:nvPr/>
        </p:nvSpPr>
        <p:spPr>
          <a:xfrm>
            <a:off x="16739825" y="4850475"/>
            <a:ext cx="3513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pic>
        <p:nvPicPr>
          <p:cNvPr id="1499" name="Google Shape;149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2876775"/>
            <a:ext cx="10745099" cy="47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275" y="2769225"/>
            <a:ext cx="10298998" cy="47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506" name="Google Shape;1506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507" name="Google Shape;1507;p10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08" name="Google Shape;1508;p101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{55123AB7-0338-47F4-9267-E11F8B48983F}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excessive http: POST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excessive HTTP: POST responses from server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09" name="Google Shape;1509;p101"/>
          <p:cNvSpPr txBox="1"/>
          <p:nvPr/>
        </p:nvSpPr>
        <p:spPr>
          <a:xfrm>
            <a:off x="2796500" y="8626975"/>
            <a:ext cx="16564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JUSTIFICATION: Baseline is the average over the course of the logos</a:t>
            </a:r>
            <a:endParaRPr sz="4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threshold is set steady at slightly higher than the base line. These type of request does not fluctuate a great deal. </a:t>
            </a:r>
            <a:endParaRPr sz="4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515" name="Google Shape;1515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516" name="Google Shape;1516;p10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17" name="Google Shape;1517;p102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{55123AB7-0338-47F4-9267-E11F8B48983F}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Unusual International Traffic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Excess of inbound traffic, possible DDOS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133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150 in 1 hour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18" name="Google Shape;1518;p102"/>
          <p:cNvSpPr txBox="1"/>
          <p:nvPr/>
        </p:nvSpPr>
        <p:spPr>
          <a:xfrm>
            <a:off x="2796500" y="8626975"/>
            <a:ext cx="16564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JUSTIFICATION: </a:t>
            </a:r>
            <a:r>
              <a:rPr lang="en-US" sz="4200"/>
              <a:t>A sudden increase may be an indicator of a denial of service attack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</a:t>
            </a:fld>
            <a:endParaRPr sz="1600"/>
          </a:p>
        </p:txBody>
      </p:sp>
      <p:sp>
        <p:nvSpPr>
          <p:cNvPr id="1325" name="Google Shape;1325;p84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Monitoring Environment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6" name="Google Shape;1326;p84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Dashboards—Apache</a:t>
            </a:r>
            <a:endParaRPr/>
          </a:p>
        </p:txBody>
      </p:sp>
      <p:sp>
        <p:nvSpPr>
          <p:cNvPr id="1525" name="Google Shape;1525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526" name="Google Shape;1526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7" name="Google Shape;15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5600"/>
            <a:ext cx="23914302" cy="1109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0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21</a:t>
            </a:fld>
            <a:endParaRPr sz="1600"/>
          </a:p>
        </p:txBody>
      </p:sp>
      <p:sp>
        <p:nvSpPr>
          <p:cNvPr id="1534" name="Google Shape;1534;p104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Attack Analysis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5" name="Google Shape;1535;p104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541" name="Google Shape;1541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542" name="Google Shape;1542;p10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reports when analyzing the attack logs.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an attack where threat was attemting to gain access by reseting passwords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It seems like they were successful looking at the extreme high number of successful logins.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also indication of a high number of failed windows events at 8am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548" name="Google Shape;1548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549" name="Google Shape;1549;p10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alerts when analyzing the attack logs. Were the thresholds correct?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an alert for 11am 25/03/20 was an excessive number of successful logins indicating the windows system was under attack.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</a:t>
            </a:r>
            <a:endParaRPr/>
          </a:p>
        </p:txBody>
      </p:sp>
      <p:sp>
        <p:nvSpPr>
          <p:cNvPr id="1555" name="Google Shape;1555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556" name="Google Shape;1556;p107"/>
          <p:cNvSpPr txBox="1">
            <a:spLocks noGrp="1"/>
          </p:cNvSpPr>
          <p:nvPr>
            <p:ph type="body" idx="3"/>
          </p:nvPr>
        </p:nvSpPr>
        <p:spPr>
          <a:xfrm>
            <a:off x="102550" y="1644725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Thresholds alerted us to the attack successfully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Clear increase in GET and POST requests sent to the Apache servers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While a Initial spike was based from almost entirely within US, majority of POST requests came from Ukraine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1557" name="Google Shape;155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00" y="4163000"/>
            <a:ext cx="8767675" cy="38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825" y="9508225"/>
            <a:ext cx="8191350" cy="35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20675" y="9385025"/>
            <a:ext cx="8191352" cy="38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Attack Summary—Apache</a:t>
            </a:r>
            <a:endParaRPr/>
          </a:p>
        </p:txBody>
      </p:sp>
      <p:sp>
        <p:nvSpPr>
          <p:cNvPr id="1566" name="Google Shape;1566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567" name="Google Shape;1567;p108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While a Initial spike was based from almost entirely within US, majority of POST requests came from Ukraine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1568" name="Google Shape;156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0" y="6466775"/>
            <a:ext cx="11873100" cy="56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9975" y="6466775"/>
            <a:ext cx="12015876" cy="56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0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26</a:t>
            </a:fld>
            <a:endParaRPr sz="1600"/>
          </a:p>
        </p:txBody>
      </p:sp>
      <p:sp>
        <p:nvSpPr>
          <p:cNvPr id="1576" name="Google Shape;1576;p109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Summary and Future Mitigations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7" name="Google Shape;1577;p109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1333" name="Google Shape;1333;p85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Whois XML IP Geolocation API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4" name="Google Shape;1334;p85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Whois XML IP Geolocation API</a:t>
            </a:r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41" name="Google Shape;1341;p86"/>
          <p:cNvSpPr txBox="1"/>
          <p:nvPr/>
        </p:nvSpPr>
        <p:spPr>
          <a:xfrm>
            <a:off x="1750925" y="2356325"/>
            <a:ext cx="17634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76250" algn="l" rtl="0"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en-US" sz="3900" b="1"/>
              <a:t>Add on for Splunk that gives more detailed ip information</a:t>
            </a:r>
            <a:endParaRPr sz="3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 b="1"/>
          </a:p>
          <a:p>
            <a:pPr marL="457200" lvl="0" indent="-476250" algn="l" rtl="0">
              <a:spcBef>
                <a:spcPts val="0"/>
              </a:spcBef>
              <a:spcAft>
                <a:spcPts val="0"/>
              </a:spcAft>
              <a:buSzPts val="3900"/>
              <a:buChar char="-"/>
            </a:pPr>
            <a:r>
              <a:rPr lang="en-US" sz="3900" b="1"/>
              <a:t>Can be used to counter ip obfuscation tools such as VPNs, proxies and TOR</a:t>
            </a:r>
            <a:endParaRPr sz="39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[Add-On App Name]</a:t>
            </a:r>
            <a:endParaRPr/>
          </a:p>
        </p:txBody>
      </p:sp>
      <p:sp>
        <p:nvSpPr>
          <p:cNvPr id="1347" name="Google Shape;1347;p8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48" name="Google Shape;1348;p87"/>
          <p:cNvSpPr txBox="1"/>
          <p:nvPr/>
        </p:nvSpPr>
        <p:spPr>
          <a:xfrm>
            <a:off x="1867350" y="2333050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[Images for add-on app.]</a:t>
            </a:r>
            <a:endParaRPr sz="3900" b="1"/>
          </a:p>
        </p:txBody>
      </p:sp>
      <p:pic>
        <p:nvPicPr>
          <p:cNvPr id="1349" name="Google Shape;134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935649" cy="67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143250"/>
            <a:ext cx="23935652" cy="64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  <p:sp>
        <p:nvSpPr>
          <p:cNvPr id="1357" name="Google Shape;1357;p8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Windows Logs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8" name="Google Shape;1358;p8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Reports—Windows</a:t>
            </a:r>
            <a:endParaRPr/>
          </a:p>
        </p:txBody>
      </p:sp>
      <p:sp>
        <p:nvSpPr>
          <p:cNvPr id="1365" name="Google Shape;1365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66" name="Google Shape;1366;p8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89"/>
          <p:cNvSpPr/>
          <p:nvPr/>
        </p:nvSpPr>
        <p:spPr>
          <a:xfrm>
            <a:off x="1520825" y="2876775"/>
            <a:ext cx="10745100" cy="474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89"/>
          <p:cNvSpPr/>
          <p:nvPr/>
        </p:nvSpPr>
        <p:spPr>
          <a:xfrm>
            <a:off x="1520825" y="8172675"/>
            <a:ext cx="10745100" cy="474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89"/>
          <p:cNvSpPr/>
          <p:nvPr/>
        </p:nvSpPr>
        <p:spPr>
          <a:xfrm>
            <a:off x="13347275" y="2876775"/>
            <a:ext cx="10299000" cy="474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89"/>
          <p:cNvSpPr/>
          <p:nvPr/>
        </p:nvSpPr>
        <p:spPr>
          <a:xfrm>
            <a:off x="13347275" y="8222475"/>
            <a:ext cx="10419000" cy="464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89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89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373" name="Google Shape;1373;p89"/>
          <p:cNvSpPr txBox="1"/>
          <p:nvPr/>
        </p:nvSpPr>
        <p:spPr>
          <a:xfrm>
            <a:off x="16739825" y="4850475"/>
            <a:ext cx="3513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374" name="Google Shape;1374;p89"/>
          <p:cNvSpPr txBox="1"/>
          <p:nvPr/>
        </p:nvSpPr>
        <p:spPr>
          <a:xfrm>
            <a:off x="4801175" y="101463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375" name="Google Shape;1375;p89"/>
          <p:cNvSpPr txBox="1"/>
          <p:nvPr/>
        </p:nvSpPr>
        <p:spPr>
          <a:xfrm>
            <a:off x="16739825" y="10430650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pic>
        <p:nvPicPr>
          <p:cNvPr id="1376" name="Google Shape;137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2926425"/>
            <a:ext cx="10745100" cy="47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7675" y="2815450"/>
            <a:ext cx="11108602" cy="48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0825" y="8172675"/>
            <a:ext cx="22125375" cy="474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endParaRPr/>
          </a:p>
        </p:txBody>
      </p:sp>
      <p:sp>
        <p:nvSpPr>
          <p:cNvPr id="1384" name="Google Shape;1384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5" name="Google Shape;1385;p9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6" name="Google Shape;1386;p90"/>
          <p:cNvGraphicFramePr/>
          <p:nvPr/>
        </p:nvGraphicFramePr>
        <p:xfrm>
          <a:off x="1296213" y="600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{55123AB7-0338-47F4-9267-E11F8B48983F}</a:tableStyleId>
              </a:tblPr>
              <a:tblGrid>
                <a:gridCol w="543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Unusual Excessive Activity - Users Deleted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Alerts when the number of users deleted within an hour reaches 18 or above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Alerts—Windows</a:t>
            </a:r>
            <a:endParaRPr/>
          </a:p>
        </p:txBody>
      </p:sp>
      <p:sp>
        <p:nvSpPr>
          <p:cNvPr id="1393" name="Google Shape;1393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Unusual Excessive Activity - Users Deleted Rule Justification </a:t>
            </a:r>
            <a:endParaRPr/>
          </a:p>
        </p:txBody>
      </p:sp>
      <p:sp>
        <p:nvSpPr>
          <p:cNvPr id="1394" name="Google Shape;1394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95" name="Google Shape;1395;p9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9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-"/>
            </a:pPr>
            <a:r>
              <a:rPr lang="en-US" sz="4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Baseline was the average over the course of the day</a:t>
            </a:r>
            <a:endParaRPr sz="4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95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-"/>
            </a:pPr>
            <a:r>
              <a:rPr lang="en-US" sz="4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threshold was chosen to avoid alert fatigue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Office PowerPoint</Application>
  <PresentationFormat>Custom</PresentationFormat>
  <Paragraphs>159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Helvetica Neue</vt:lpstr>
      <vt:lpstr>Calibri</vt:lpstr>
      <vt:lpstr>Poppins</vt:lpstr>
      <vt:lpstr>Roboto Thin</vt:lpstr>
      <vt:lpstr>Arial</vt:lpstr>
      <vt:lpstr>Lato Light</vt:lpstr>
      <vt:lpstr>Amatic SC</vt:lpstr>
      <vt:lpstr>Roboto Medium</vt:lpstr>
      <vt:lpstr>Roboto Light</vt:lpstr>
      <vt:lpstr>Poppins Medium</vt:lpstr>
      <vt:lpstr>Inconsolata</vt:lpstr>
      <vt:lpstr>Roboto</vt:lpstr>
      <vt:lpstr>Office Theme</vt:lpstr>
      <vt:lpstr>Simple Light</vt:lpstr>
      <vt:lpstr>2_Custom Design</vt:lpstr>
      <vt:lpstr>Defensive Security Project by: Group 6 </vt:lpstr>
      <vt:lpstr>Monitoring Environment </vt:lpstr>
      <vt:lpstr>Whois XML IP Geolocation API </vt:lpstr>
      <vt:lpstr>Whois XML IP Geolocation API</vt:lpstr>
      <vt:lpstr>[Add-On App Name]</vt:lpstr>
      <vt:lpstr>Windows Logs </vt:lpstr>
      <vt:lpstr>Images of Reports—Windows</vt:lpstr>
      <vt:lpstr>Alerts—Windows</vt:lpstr>
      <vt:lpstr>Alerts—Windows</vt:lpstr>
      <vt:lpstr>Alerts—Windows</vt:lpstr>
      <vt:lpstr>Alerts—Windows</vt:lpstr>
      <vt:lpstr>Alerts—Windows</vt:lpstr>
      <vt:lpstr>Alerts—Windows</vt:lpstr>
      <vt:lpstr>Dashboards—Windows</vt:lpstr>
      <vt:lpstr>Apache Logs </vt:lpstr>
      <vt:lpstr>Reports—Apache</vt:lpstr>
      <vt:lpstr>Images of Reports—Apache</vt:lpstr>
      <vt:lpstr>Alerts—Apache</vt:lpstr>
      <vt:lpstr>Alerts—Apache</vt:lpstr>
      <vt:lpstr>Dashboards—Apache</vt:lpstr>
      <vt:lpstr>Attack Analysis </vt:lpstr>
      <vt:lpstr>Attack Summary—Windows</vt:lpstr>
      <vt:lpstr>Attack Summary—Windows</vt:lpstr>
      <vt:lpstr>Attack Summary—Apache</vt:lpstr>
      <vt:lpstr>Attack Summary—Apache</vt:lpstr>
      <vt:lpstr>Summary and Future Mitigations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Defensive Security Project by: Group 6 </dc:title>
  <cp:lastModifiedBy>Harrison Main</cp:lastModifiedBy>
  <cp:revision>1</cp:revision>
  <dcterms:modified xsi:type="dcterms:W3CDTF">2023-02-11T10:50:33Z</dcterms:modified>
</cp:coreProperties>
</file>